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0" r:id="rId4"/>
    <p:sldId id="258" r:id="rId5"/>
    <p:sldId id="259" r:id="rId6"/>
    <p:sldId id="261" r:id="rId7"/>
    <p:sldId id="260" r:id="rId8"/>
    <p:sldId id="262" r:id="rId9"/>
    <p:sldId id="263" r:id="rId10"/>
    <p:sldId id="264" r:id="rId11"/>
    <p:sldId id="265" r:id="rId12"/>
    <p:sldId id="269" r:id="rId13"/>
    <p:sldId id="266" r:id="rId14"/>
    <p:sldId id="27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148A2-BE9A-4907-B633-3185146C01C2}"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4A23C-7937-493A-BE10-9DB342009CB5}" type="slidenum">
              <a:rPr lang="en-US" smtClean="0"/>
              <a:t>‹#›</a:t>
            </a:fld>
            <a:endParaRPr lang="en-US"/>
          </a:p>
        </p:txBody>
      </p:sp>
    </p:spTree>
    <p:extLst>
      <p:ext uri="{BB962C8B-B14F-4D97-AF65-F5344CB8AC3E}">
        <p14:creationId xmlns:p14="http://schemas.microsoft.com/office/powerpoint/2010/main" val="362753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egislature.maine.gov/opeg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Chair Hickman, Chair Fay, Lead Keim, Lead Millett, and other Distinguished Members of the Government Oversight Committee of the 131</a:t>
            </a:r>
            <a:r>
              <a:rPr lang="en-US" baseline="30000" dirty="0"/>
              <a:t>st</a:t>
            </a:r>
            <a:r>
              <a:rPr lang="en-US" dirty="0"/>
              <a:t> Maine Legislature.</a:t>
            </a:r>
          </a:p>
          <a:p>
            <a:endParaRPr lang="en-US" dirty="0"/>
          </a:p>
          <a:p>
            <a:r>
              <a:rPr lang="en-US" dirty="0"/>
              <a:t>We, the Director and staff of the Office of Program Evaluation and Government Accountability, including the Committee’ clerk, Sabrina Carey, have assembled these orientation slides and we will be as brief about them as possible.  </a:t>
            </a:r>
          </a:p>
          <a:p>
            <a:endParaRPr lang="en-US" dirty="0"/>
          </a:p>
          <a:p>
            <a:r>
              <a:rPr lang="en-US" dirty="0"/>
              <a:t>At the front of your books at your seats, is the agenda and meeting specific materials in numbered tabs.</a:t>
            </a:r>
          </a:p>
          <a:p>
            <a:endParaRPr lang="en-US" dirty="0"/>
          </a:p>
          <a:p>
            <a:r>
              <a:rPr lang="en-US" dirty="0"/>
              <a:t>At the back of each book will remain certain standing reference materials, with a Table of Contents, for reference, as needed.  </a:t>
            </a:r>
          </a:p>
        </p:txBody>
      </p:sp>
      <p:sp>
        <p:nvSpPr>
          <p:cNvPr id="4" name="Slide Number Placeholder 3"/>
          <p:cNvSpPr>
            <a:spLocks noGrp="1"/>
          </p:cNvSpPr>
          <p:nvPr>
            <p:ph type="sldNum" sz="quarter" idx="5"/>
          </p:nvPr>
        </p:nvSpPr>
        <p:spPr/>
        <p:txBody>
          <a:bodyPr/>
          <a:lstStyle/>
          <a:p>
            <a:fld id="{BF04A23C-7937-493A-BE10-9DB342009CB5}" type="slidenum">
              <a:rPr lang="en-US" smtClean="0"/>
              <a:t>1</a:t>
            </a:fld>
            <a:endParaRPr lang="en-US"/>
          </a:p>
        </p:txBody>
      </p:sp>
    </p:spTree>
    <p:extLst>
      <p:ext uri="{BB962C8B-B14F-4D97-AF65-F5344CB8AC3E}">
        <p14:creationId xmlns:p14="http://schemas.microsoft.com/office/powerpoint/2010/main" val="208113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Table of Contents in Binders for additional details.  </a:t>
            </a:r>
          </a:p>
        </p:txBody>
      </p:sp>
      <p:sp>
        <p:nvSpPr>
          <p:cNvPr id="4" name="Slide Number Placeholder 3"/>
          <p:cNvSpPr>
            <a:spLocks noGrp="1"/>
          </p:cNvSpPr>
          <p:nvPr>
            <p:ph type="sldNum" sz="quarter" idx="5"/>
          </p:nvPr>
        </p:nvSpPr>
        <p:spPr/>
        <p:txBody>
          <a:bodyPr/>
          <a:lstStyle/>
          <a:p>
            <a:fld id="{BF04A23C-7937-493A-BE10-9DB342009CB5}" type="slidenum">
              <a:rPr lang="en-US" smtClean="0"/>
              <a:t>10</a:t>
            </a:fld>
            <a:endParaRPr lang="en-US"/>
          </a:p>
        </p:txBody>
      </p:sp>
    </p:spTree>
    <p:extLst>
      <p:ext uri="{BB962C8B-B14F-4D97-AF65-F5344CB8AC3E}">
        <p14:creationId xmlns:p14="http://schemas.microsoft.com/office/powerpoint/2010/main" val="402040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11</a:t>
            </a:fld>
            <a:endParaRPr lang="en-US"/>
          </a:p>
        </p:txBody>
      </p:sp>
    </p:spTree>
    <p:extLst>
      <p:ext uri="{BB962C8B-B14F-4D97-AF65-F5344CB8AC3E}">
        <p14:creationId xmlns:p14="http://schemas.microsoft.com/office/powerpoint/2010/main" val="75973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statutory sections setting forth these tax-related processes are found at </a:t>
            </a:r>
            <a:r>
              <a:rPr lang="en-US" sz="1100" b="1" dirty="0"/>
              <a:t>3 M.R.S. </a:t>
            </a:r>
            <a:r>
              <a:rPr lang="en-US" sz="1200" b="1" dirty="0"/>
              <a:t>§ § 998-1001, which is included in your Binder, at Tab A.</a:t>
            </a:r>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12</a:t>
            </a:fld>
            <a:endParaRPr lang="en-US"/>
          </a:p>
        </p:txBody>
      </p:sp>
    </p:spTree>
    <p:extLst>
      <p:ext uri="{BB962C8B-B14F-4D97-AF65-F5344CB8AC3E}">
        <p14:creationId xmlns:p14="http://schemas.microsoft.com/office/powerpoint/2010/main" val="192756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13</a:t>
            </a:fld>
            <a:endParaRPr lang="en-US"/>
          </a:p>
        </p:txBody>
      </p:sp>
    </p:spTree>
    <p:extLst>
      <p:ext uri="{BB962C8B-B14F-4D97-AF65-F5344CB8AC3E}">
        <p14:creationId xmlns:p14="http://schemas.microsoft.com/office/powerpoint/2010/main" val="212386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14</a:t>
            </a:fld>
            <a:endParaRPr lang="en-US"/>
          </a:p>
        </p:txBody>
      </p:sp>
    </p:spTree>
    <p:extLst>
      <p:ext uri="{BB962C8B-B14F-4D97-AF65-F5344CB8AC3E}">
        <p14:creationId xmlns:p14="http://schemas.microsoft.com/office/powerpoint/2010/main" val="265903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4A23C-7937-493A-BE10-9DB342009CB5}" type="slidenum">
              <a:rPr lang="en-US" smtClean="0"/>
              <a:t>15</a:t>
            </a:fld>
            <a:endParaRPr lang="en-US"/>
          </a:p>
        </p:txBody>
      </p:sp>
    </p:spTree>
    <p:extLst>
      <p:ext uri="{BB962C8B-B14F-4D97-AF65-F5344CB8AC3E}">
        <p14:creationId xmlns:p14="http://schemas.microsoft.com/office/powerpoint/2010/main" val="2394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 list of the names of the Director and staff of OPEGA, including the Committee Clerk, Sabrina Carey, who also serves as OPEGA’s Administrative Secretary, along with office contact information:</a:t>
            </a:r>
          </a:p>
          <a:p>
            <a:endParaRPr lang="en-US" dirty="0"/>
          </a:p>
          <a:p>
            <a:r>
              <a:rPr lang="en-US" dirty="0"/>
              <a:t>Peter Schleck, OPEGA Director 	  </a:t>
            </a:r>
          </a:p>
          <a:p>
            <a:r>
              <a:rPr lang="en-US" dirty="0"/>
              <a:t>Matt Kruk, Principal Analyst</a:t>
            </a:r>
          </a:p>
          <a:p>
            <a:r>
              <a:rPr lang="en-US" dirty="0"/>
              <a:t>Scott Farwell, Senior Analyst</a:t>
            </a:r>
          </a:p>
          <a:p>
            <a:r>
              <a:rPr lang="en-US" dirty="0"/>
              <a:t>Jennifer Henderson, Senior Analyst</a:t>
            </a:r>
          </a:p>
          <a:p>
            <a:r>
              <a:rPr lang="en-US" dirty="0"/>
              <a:t>Amy Gagne, Senior Analyst</a:t>
            </a:r>
          </a:p>
          <a:p>
            <a:r>
              <a:rPr lang="en-US" dirty="0"/>
              <a:t>Kari Hojara, Analyst</a:t>
            </a:r>
          </a:p>
          <a:p>
            <a:r>
              <a:rPr lang="en-US" dirty="0"/>
              <a:t>Joel Lee, Analyst</a:t>
            </a:r>
          </a:p>
          <a:p>
            <a:r>
              <a:rPr lang="en-US" dirty="0"/>
              <a:t>Lisa Plimpton, Analyst</a:t>
            </a:r>
          </a:p>
          <a:p>
            <a:r>
              <a:rPr lang="en-US" dirty="0"/>
              <a:t>Sabrina Carey, Administrative Secretary (and GOC Clerk)</a:t>
            </a:r>
          </a:p>
          <a:p>
            <a:endParaRPr lang="en-US" dirty="0"/>
          </a:p>
          <a:p>
            <a:r>
              <a:rPr lang="en-US" dirty="0"/>
              <a:t>Mailing Address:</a:t>
            </a:r>
          </a:p>
          <a:p>
            <a:r>
              <a:rPr lang="en-US" dirty="0"/>
              <a:t>82 State House Station</a:t>
            </a:r>
          </a:p>
          <a:p>
            <a:r>
              <a:rPr lang="en-US" dirty="0"/>
              <a:t>Augusta, Maine 04333-0082</a:t>
            </a:r>
          </a:p>
          <a:p>
            <a:endParaRPr lang="en-US" dirty="0"/>
          </a:p>
          <a:p>
            <a:r>
              <a:rPr lang="en-US" dirty="0"/>
              <a:t>Phone: (207) 287-1901</a:t>
            </a:r>
          </a:p>
          <a:p>
            <a:endParaRPr lang="en-US" dirty="0"/>
          </a:p>
          <a:p>
            <a:r>
              <a:rPr lang="en-US" dirty="0"/>
              <a:t>Fax: (207) 287-1906</a:t>
            </a:r>
          </a:p>
          <a:p>
            <a:endParaRPr lang="en-US" dirty="0"/>
          </a:p>
          <a:p>
            <a:r>
              <a:rPr lang="en-US" dirty="0"/>
              <a:t>Web: </a:t>
            </a:r>
            <a:r>
              <a:rPr lang="en-US" u="sng" dirty="0">
                <a:hlinkClick r:id="rId3"/>
              </a:rPr>
              <a:t>http://legislature.maine.gov/opega</a:t>
            </a:r>
            <a:endParaRPr lang="en-US" dirty="0"/>
          </a:p>
          <a:p>
            <a:r>
              <a:rPr lang="en-US" dirty="0"/>
              <a:t>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BF04A23C-7937-493A-BE10-9DB342009CB5}" type="slidenum">
              <a:rPr lang="en-US" smtClean="0"/>
              <a:t>2</a:t>
            </a:fld>
            <a:endParaRPr lang="en-US" dirty="0"/>
          </a:p>
        </p:txBody>
      </p:sp>
    </p:spTree>
    <p:extLst>
      <p:ext uri="{BB962C8B-B14F-4D97-AF65-F5344CB8AC3E}">
        <p14:creationId xmlns:p14="http://schemas.microsoft.com/office/powerpoint/2010/main" val="194713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 complete copy of Title 3, Chapter 37 of the Maine Revised Statutes may be found at Tab A in your Binder, as part of the standing reference materials. See alphabetical tabs and the accompanying table of contents.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OPEGA Director will be highlighting key points in this presentation, as they describe Committee and OPEGA authorities.  Going forward, as the next meeting’s materials are copied into your binder, standing reference materials will remain in the back of the notebook for your ongoing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OPEGA will also generally send you electronic versions of meeting materials at least the evening before a scheduled meeting and even sooner, if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r>
              <a:rPr lang="en-US" dirty="0"/>
              <a:t>3</a:t>
            </a:r>
          </a:p>
        </p:txBody>
      </p:sp>
    </p:spTree>
    <p:extLst>
      <p:ext uri="{BB962C8B-B14F-4D97-AF65-F5344CB8AC3E}">
        <p14:creationId xmlns:p14="http://schemas.microsoft.com/office/powerpoint/2010/main" val="290062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4</a:t>
            </a:fld>
            <a:endParaRPr lang="en-US"/>
          </a:p>
        </p:txBody>
      </p:sp>
    </p:spTree>
    <p:extLst>
      <p:ext uri="{BB962C8B-B14F-4D97-AF65-F5344CB8AC3E}">
        <p14:creationId xmlns:p14="http://schemas.microsoft.com/office/powerpoint/2010/main" val="130372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04A23C-7937-493A-BE10-9DB342009CB5}" type="slidenum">
              <a:rPr lang="en-US" smtClean="0"/>
              <a:t>5</a:t>
            </a:fld>
            <a:endParaRPr lang="en-US"/>
          </a:p>
        </p:txBody>
      </p:sp>
    </p:spTree>
    <p:extLst>
      <p:ext uri="{BB962C8B-B14F-4D97-AF65-F5344CB8AC3E}">
        <p14:creationId xmlns:p14="http://schemas.microsoft.com/office/powerpoint/2010/main" val="88314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04A23C-7937-493A-BE10-9DB342009CB5}" type="slidenum">
              <a:rPr lang="en-US" smtClean="0"/>
              <a:t>6</a:t>
            </a:fld>
            <a:endParaRPr lang="en-US"/>
          </a:p>
        </p:txBody>
      </p:sp>
    </p:spTree>
    <p:extLst>
      <p:ext uri="{BB962C8B-B14F-4D97-AF65-F5344CB8AC3E}">
        <p14:creationId xmlns:p14="http://schemas.microsoft.com/office/powerpoint/2010/main" val="180340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04A23C-7937-493A-BE10-9DB342009CB5}" type="slidenum">
              <a:rPr lang="en-US" smtClean="0"/>
              <a:t>7</a:t>
            </a:fld>
            <a:endParaRPr lang="en-US"/>
          </a:p>
        </p:txBody>
      </p:sp>
    </p:spTree>
    <p:extLst>
      <p:ext uri="{BB962C8B-B14F-4D97-AF65-F5344CB8AC3E}">
        <p14:creationId xmlns:p14="http://schemas.microsoft.com/office/powerpoint/2010/main" val="322365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your binder, there is a copy of the GOC and OPEGA Mission statements previously adopted, at Tab B.</a:t>
            </a:r>
          </a:p>
          <a:p>
            <a:endParaRPr lang="en-US" b="1" dirty="0"/>
          </a:p>
          <a:p>
            <a:r>
              <a:rPr lang="en-US" b="1" dirty="0"/>
              <a:t>You will also find a copy of the 130</a:t>
            </a:r>
            <a:r>
              <a:rPr lang="en-US" b="1" baseline="30000" dirty="0"/>
              <a:t>th</a:t>
            </a:r>
            <a:r>
              <a:rPr lang="en-US" b="1" dirty="0"/>
              <a:t> GOC rules for consideration, discussion, amendment, and potential adoption, perhaps at our next meeting.  See Tab D. </a:t>
            </a:r>
          </a:p>
        </p:txBody>
      </p:sp>
      <p:sp>
        <p:nvSpPr>
          <p:cNvPr id="4" name="Slide Number Placeholder 3"/>
          <p:cNvSpPr>
            <a:spLocks noGrp="1"/>
          </p:cNvSpPr>
          <p:nvPr>
            <p:ph type="sldNum" sz="quarter" idx="5"/>
          </p:nvPr>
        </p:nvSpPr>
        <p:spPr/>
        <p:txBody>
          <a:bodyPr/>
          <a:lstStyle/>
          <a:p>
            <a:fld id="{BF04A23C-7937-493A-BE10-9DB342009CB5}" type="slidenum">
              <a:rPr lang="en-US" smtClean="0"/>
              <a:t>8</a:t>
            </a:fld>
            <a:endParaRPr lang="en-US"/>
          </a:p>
        </p:txBody>
      </p:sp>
    </p:spTree>
    <p:extLst>
      <p:ext uri="{BB962C8B-B14F-4D97-AF65-F5344CB8AC3E}">
        <p14:creationId xmlns:p14="http://schemas.microsoft.com/office/powerpoint/2010/main" val="422285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one page summary of the roles and responsibilities of OPEGA, and also those of the GOC, may be found at Tab C in your binder.</a:t>
            </a:r>
          </a:p>
          <a:p>
            <a:endParaRPr lang="en-US" b="1" dirty="0"/>
          </a:p>
        </p:txBody>
      </p:sp>
      <p:sp>
        <p:nvSpPr>
          <p:cNvPr id="4" name="Slide Number Placeholder 3"/>
          <p:cNvSpPr>
            <a:spLocks noGrp="1"/>
          </p:cNvSpPr>
          <p:nvPr>
            <p:ph type="sldNum" sz="quarter" idx="5"/>
          </p:nvPr>
        </p:nvSpPr>
        <p:spPr/>
        <p:txBody>
          <a:bodyPr/>
          <a:lstStyle/>
          <a:p>
            <a:fld id="{BF04A23C-7937-493A-BE10-9DB342009CB5}" type="slidenum">
              <a:rPr lang="en-US" smtClean="0"/>
              <a:t>9</a:t>
            </a:fld>
            <a:endParaRPr lang="en-US"/>
          </a:p>
        </p:txBody>
      </p:sp>
    </p:spTree>
    <p:extLst>
      <p:ext uri="{BB962C8B-B14F-4D97-AF65-F5344CB8AC3E}">
        <p14:creationId xmlns:p14="http://schemas.microsoft.com/office/powerpoint/2010/main" val="118811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9503-DF84-429F-A03E-0FFFA17D6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1E2817-61A8-445B-BCDD-1138CCF6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5AA7D-2324-4C7F-9506-4BAAB292AC68}"/>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B2C94EA3-624A-4FF4-841D-380EA151B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8935D-FF2B-466B-A821-DB36DA5E69F4}"/>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17061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41A6-FA5F-4C77-9CEA-09AE5FADB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70E67B-DB2E-4F05-8460-47994C2B87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E6694-6FFF-496F-8D4C-7FFEA079276A}"/>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BFF5EC73-4F7B-41F0-AF49-6B1B92CCA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9C343-F461-4E6F-9F92-F64A33442A7D}"/>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7510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BEFCC-6A89-4A7B-98A2-D03DC003A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DF691-1257-4189-AF37-8F439429A9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B398-FA9C-4DD0-A2BB-C3E194C641A6}"/>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CB55FEBC-7CEC-454B-822B-2CAECF635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20813-2499-44FF-801D-4A1D40FB07D3}"/>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36873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8EDE-B5F4-43E4-A6B1-8C4634092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E8A8A-4136-414B-B10A-3F883024E4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0F9CF-F55A-446B-B5DC-22CECB163021}"/>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7FFEF0E0-CBD3-4A80-B09A-ED0EC4335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95AE6-1EFE-45E2-906D-82048FBD1D15}"/>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33908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E059-8011-450B-B0B8-EA664B202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8AA26-A2B4-4D2C-A033-4C0F30B8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423318-C687-46F5-96EE-E7517D7D98BC}"/>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5327F73F-D495-4E2D-86D7-CEB4B80C8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E6CE-1FCC-4E4F-95E1-2A2763553FC0}"/>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294564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031E-E7D4-489E-9AD4-4F74AFA64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12182-9A78-4850-9F65-A418E4BB27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C60ACF-0A0B-4196-ADC8-2EA2413014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53BB78-2A13-4D1D-8D53-F2EEC15D369A}"/>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6" name="Footer Placeholder 5">
            <a:extLst>
              <a:ext uri="{FF2B5EF4-FFF2-40B4-BE49-F238E27FC236}">
                <a16:creationId xmlns:a16="http://schemas.microsoft.com/office/drawing/2014/main" id="{CB79304A-5256-4B2A-A855-9B44C08ED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8FFAD-CCE6-4879-857C-1C4BA77E991F}"/>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48815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C674-73AE-46DB-AC3E-7B9D8E6A4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2BBD97-48CD-446B-A53A-B83016107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134790-F6C2-4C40-8D70-E1E06F3EED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FC87B-E43F-4390-A759-049BB933F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4F3E8D-F74C-4151-9A4A-F11EF706BF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1561C-15A5-47EF-933E-1AC2E884E0A0}"/>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8" name="Footer Placeholder 7">
            <a:extLst>
              <a:ext uri="{FF2B5EF4-FFF2-40B4-BE49-F238E27FC236}">
                <a16:creationId xmlns:a16="http://schemas.microsoft.com/office/drawing/2014/main" id="{B18D3B66-0DEC-4A7D-98E2-5F94AC7F0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FE6F1-64CB-457E-9B9B-75780F18FD62}"/>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171221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D9A1-CB09-4D18-8D32-537617D09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2DA9E-B9A4-476B-AACA-DE3B32E7BB78}"/>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4" name="Footer Placeholder 3">
            <a:extLst>
              <a:ext uri="{FF2B5EF4-FFF2-40B4-BE49-F238E27FC236}">
                <a16:creationId xmlns:a16="http://schemas.microsoft.com/office/drawing/2014/main" id="{5ABCB946-4D49-43A3-8350-CEF961AAFA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1F135A-F9CF-4A43-95AA-FEA57AE0C5A2}"/>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340478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BF8A3-8C82-42D4-9090-86E6D9B0507C}"/>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3" name="Footer Placeholder 2">
            <a:extLst>
              <a:ext uri="{FF2B5EF4-FFF2-40B4-BE49-F238E27FC236}">
                <a16:creationId xmlns:a16="http://schemas.microsoft.com/office/drawing/2014/main" id="{08497D5A-B5BF-406E-9767-52C07AB506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840A9D-8E57-4458-A9CC-1FF48F5C5B38}"/>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193454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3C68-EEDD-4DBC-9074-61E5AADAB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23A3A-0758-49BD-A4E8-3FACAB48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961E0C-93F9-4BD7-84F9-981E2B681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4B7162-58FE-4448-A968-E376B1096AC6}"/>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6" name="Footer Placeholder 5">
            <a:extLst>
              <a:ext uri="{FF2B5EF4-FFF2-40B4-BE49-F238E27FC236}">
                <a16:creationId xmlns:a16="http://schemas.microsoft.com/office/drawing/2014/main" id="{A9D3EB26-D84D-4CC5-8C63-77F677359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9C48B-AFC8-491A-8104-B44B562E0664}"/>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244495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8336-921D-4A7F-A8B3-08CFE72FD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26E3C9-BC6F-40B2-A0A6-47AD6C217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1618D2-6DC9-4B9C-9807-06D10A8CF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2B0356-FB86-4477-93A6-7F6142797508}"/>
              </a:ext>
            </a:extLst>
          </p:cNvPr>
          <p:cNvSpPr>
            <a:spLocks noGrp="1"/>
          </p:cNvSpPr>
          <p:nvPr>
            <p:ph type="dt" sz="half" idx="10"/>
          </p:nvPr>
        </p:nvSpPr>
        <p:spPr/>
        <p:txBody>
          <a:bodyPr/>
          <a:lstStyle/>
          <a:p>
            <a:fld id="{ED703AC9-F4D5-4824-928D-94D7C0781D7B}" type="datetimeFigureOut">
              <a:rPr lang="en-US" smtClean="0"/>
              <a:t>1/9/2023</a:t>
            </a:fld>
            <a:endParaRPr lang="en-US"/>
          </a:p>
        </p:txBody>
      </p:sp>
      <p:sp>
        <p:nvSpPr>
          <p:cNvPr id="6" name="Footer Placeholder 5">
            <a:extLst>
              <a:ext uri="{FF2B5EF4-FFF2-40B4-BE49-F238E27FC236}">
                <a16:creationId xmlns:a16="http://schemas.microsoft.com/office/drawing/2014/main" id="{481533F8-01B2-4148-8CB4-91F450368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B47E6-7D24-477E-A9C0-DBCB26976431}"/>
              </a:ext>
            </a:extLst>
          </p:cNvPr>
          <p:cNvSpPr>
            <a:spLocks noGrp="1"/>
          </p:cNvSpPr>
          <p:nvPr>
            <p:ph type="sldNum" sz="quarter" idx="12"/>
          </p:nvPr>
        </p:nvSpPr>
        <p:spPr/>
        <p:txBody>
          <a:bodyPr/>
          <a:lstStyle/>
          <a:p>
            <a:fld id="{83270224-2A32-47CC-98D9-F840EFA738EE}" type="slidenum">
              <a:rPr lang="en-US" smtClean="0"/>
              <a:t>‹#›</a:t>
            </a:fld>
            <a:endParaRPr lang="en-US"/>
          </a:p>
        </p:txBody>
      </p:sp>
    </p:spTree>
    <p:extLst>
      <p:ext uri="{BB962C8B-B14F-4D97-AF65-F5344CB8AC3E}">
        <p14:creationId xmlns:p14="http://schemas.microsoft.com/office/powerpoint/2010/main" val="318009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FEA28-461F-49BF-9846-2A7C15614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466EDF-F012-4FB8-A54B-A17206124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810CC-8805-41CC-9E90-4547A42D4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03AC9-F4D5-4824-928D-94D7C0781D7B}" type="datetimeFigureOut">
              <a:rPr lang="en-US" smtClean="0"/>
              <a:t>1/9/2023</a:t>
            </a:fld>
            <a:endParaRPr lang="en-US"/>
          </a:p>
        </p:txBody>
      </p:sp>
      <p:sp>
        <p:nvSpPr>
          <p:cNvPr id="5" name="Footer Placeholder 4">
            <a:extLst>
              <a:ext uri="{FF2B5EF4-FFF2-40B4-BE49-F238E27FC236}">
                <a16:creationId xmlns:a16="http://schemas.microsoft.com/office/drawing/2014/main" id="{E341910F-9CDF-47FA-A0FA-ACEAE1E4A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FF584-9ECD-4385-917F-E585A696C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70224-2A32-47CC-98D9-F840EFA738EE}" type="slidenum">
              <a:rPr lang="en-US" smtClean="0"/>
              <a:t>‹#›</a:t>
            </a:fld>
            <a:endParaRPr lang="en-US"/>
          </a:p>
        </p:txBody>
      </p:sp>
    </p:spTree>
    <p:extLst>
      <p:ext uri="{BB962C8B-B14F-4D97-AF65-F5344CB8AC3E}">
        <p14:creationId xmlns:p14="http://schemas.microsoft.com/office/powerpoint/2010/main" val="282470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EB95E-DE5A-4461-B2D7-A3CEB4D4FB11}"/>
              </a:ext>
            </a:extLst>
          </p:cNvPr>
          <p:cNvSpPr>
            <a:spLocks noGrp="1"/>
          </p:cNvSpPr>
          <p:nvPr>
            <p:ph type="title"/>
          </p:nvPr>
        </p:nvSpPr>
        <p:spPr>
          <a:xfrm>
            <a:off x="569844" y="457199"/>
            <a:ext cx="4202181" cy="2073965"/>
          </a:xfrm>
        </p:spPr>
        <p:txBody>
          <a:bodyPr>
            <a:normAutofit/>
          </a:bodyPr>
          <a:lstStyle/>
          <a:p>
            <a:r>
              <a:rPr lang="en-US" sz="5400" b="1" dirty="0">
                <a:solidFill>
                  <a:schemeClr val="accent1">
                    <a:lumMod val="75000"/>
                  </a:schemeClr>
                </a:solidFill>
              </a:rPr>
              <a:t>131</a:t>
            </a:r>
            <a:r>
              <a:rPr lang="en-US" sz="5400" b="1" baseline="30000" dirty="0">
                <a:solidFill>
                  <a:schemeClr val="accent1">
                    <a:lumMod val="75000"/>
                  </a:schemeClr>
                </a:solidFill>
              </a:rPr>
              <a:t>st</a:t>
            </a:r>
            <a:r>
              <a:rPr lang="en-US" sz="5400" b="1" dirty="0">
                <a:solidFill>
                  <a:schemeClr val="accent1">
                    <a:lumMod val="75000"/>
                  </a:schemeClr>
                </a:solidFill>
              </a:rPr>
              <a:t> Maine Legislature</a:t>
            </a:r>
          </a:p>
        </p:txBody>
      </p:sp>
      <p:sp>
        <p:nvSpPr>
          <p:cNvPr id="6" name="Text Placeholder 5">
            <a:extLst>
              <a:ext uri="{FF2B5EF4-FFF2-40B4-BE49-F238E27FC236}">
                <a16:creationId xmlns:a16="http://schemas.microsoft.com/office/drawing/2014/main" id="{221EB0E1-B10E-41A9-80F1-8F4115953A92}"/>
              </a:ext>
            </a:extLst>
          </p:cNvPr>
          <p:cNvSpPr>
            <a:spLocks noGrp="1"/>
          </p:cNvSpPr>
          <p:nvPr>
            <p:ph type="body" sz="half" idx="2"/>
          </p:nvPr>
        </p:nvSpPr>
        <p:spPr>
          <a:xfrm>
            <a:off x="569844" y="2057401"/>
            <a:ext cx="5155096" cy="3811588"/>
          </a:xfrm>
        </p:spPr>
        <p:txBody>
          <a:bodyPr>
            <a:normAutofit lnSpcReduction="10000"/>
          </a:bodyPr>
          <a:lstStyle/>
          <a:p>
            <a:endParaRPr lang="en-US" dirty="0"/>
          </a:p>
          <a:p>
            <a:endParaRPr lang="en-US" dirty="0"/>
          </a:p>
          <a:p>
            <a:endParaRPr lang="en-US" dirty="0"/>
          </a:p>
          <a:p>
            <a:r>
              <a:rPr lang="en-US" sz="2800" b="1" dirty="0">
                <a:solidFill>
                  <a:schemeClr val="accent1">
                    <a:lumMod val="75000"/>
                  </a:schemeClr>
                </a:solidFill>
              </a:rPr>
              <a:t>Meeting of the Government Oversight Committee </a:t>
            </a:r>
          </a:p>
          <a:p>
            <a:r>
              <a:rPr lang="en-US" sz="2800" b="1" dirty="0">
                <a:solidFill>
                  <a:schemeClr val="accent1">
                    <a:lumMod val="75000"/>
                  </a:schemeClr>
                </a:solidFill>
              </a:rPr>
              <a:t>(“The GOC”)</a:t>
            </a:r>
          </a:p>
          <a:p>
            <a:endParaRPr lang="en-US" sz="2800" dirty="0"/>
          </a:p>
          <a:p>
            <a:endParaRPr lang="en-US" sz="2800" dirty="0"/>
          </a:p>
          <a:p>
            <a:r>
              <a:rPr lang="en-US" sz="2800" b="1" dirty="0">
                <a:solidFill>
                  <a:schemeClr val="accent5">
                    <a:lumMod val="75000"/>
                  </a:schemeClr>
                </a:solidFill>
              </a:rPr>
              <a:t>Friday, January 13, 2023</a:t>
            </a:r>
          </a:p>
        </p:txBody>
      </p:sp>
      <p:pic>
        <p:nvPicPr>
          <p:cNvPr id="12" name="Picture Placeholder 11">
            <a:extLst>
              <a:ext uri="{FF2B5EF4-FFF2-40B4-BE49-F238E27FC236}">
                <a16:creationId xmlns:a16="http://schemas.microsoft.com/office/drawing/2014/main" id="{DD5C87CB-C75D-4F15-A484-8B0B5FFE4ADB}"/>
              </a:ext>
            </a:extLst>
          </p:cNvPr>
          <p:cNvPicPr preferRelativeResize="0">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096000" y="212035"/>
            <a:ext cx="5276861" cy="6751983"/>
          </a:xfrm>
        </p:spPr>
      </p:pic>
    </p:spTree>
    <p:extLst>
      <p:ext uri="{BB962C8B-B14F-4D97-AF65-F5344CB8AC3E}">
        <p14:creationId xmlns:p14="http://schemas.microsoft.com/office/powerpoint/2010/main" val="414860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195943" y="355599"/>
            <a:ext cx="11849877" cy="1325563"/>
          </a:xfrm>
        </p:spPr>
        <p:txBody>
          <a:bodyPr>
            <a:normAutofit fontScale="90000"/>
          </a:bodyPr>
          <a:lstStyle/>
          <a:p>
            <a:br>
              <a:rPr lang="en-US" sz="8000" b="1" dirty="0">
                <a:solidFill>
                  <a:schemeClr val="accent1">
                    <a:lumMod val="75000"/>
                  </a:schemeClr>
                </a:solidFill>
              </a:rPr>
            </a:br>
            <a:r>
              <a:rPr lang="en-US" sz="8000" b="1" dirty="0">
                <a:solidFill>
                  <a:schemeClr val="accent1">
                    <a:lumMod val="75000"/>
                  </a:schemeClr>
                </a:solidFill>
              </a:rPr>
              <a:t>OPEGA </a:t>
            </a:r>
            <a:br>
              <a:rPr lang="en-US" sz="8000" b="1" dirty="0">
                <a:solidFill>
                  <a:schemeClr val="accent1">
                    <a:lumMod val="75000"/>
                  </a:schemeClr>
                </a:solidFill>
              </a:rPr>
            </a:br>
            <a:r>
              <a:rPr lang="en-US" sz="8000" b="1" dirty="0">
                <a:solidFill>
                  <a:schemeClr val="accent1">
                    <a:lumMod val="75000"/>
                  </a:schemeClr>
                </a:solidFill>
              </a:rPr>
              <a:t>Program </a:t>
            </a:r>
            <a:br>
              <a:rPr lang="en-US" sz="8000" b="1" dirty="0">
                <a:solidFill>
                  <a:schemeClr val="accent1">
                    <a:lumMod val="75000"/>
                  </a:schemeClr>
                </a:solidFill>
              </a:rPr>
            </a:br>
            <a:r>
              <a:rPr lang="en-US" sz="8000" b="1" dirty="0">
                <a:solidFill>
                  <a:schemeClr val="accent1">
                    <a:lumMod val="75000"/>
                  </a:schemeClr>
                </a:solidFill>
              </a:rPr>
              <a:t>Evaluations</a:t>
            </a:r>
            <a:endParaRPr lang="en-US" sz="80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a:xfrm>
            <a:off x="839788" y="1681162"/>
            <a:ext cx="5157787" cy="1827148"/>
          </a:xfrm>
        </p:spPr>
        <p:txBody>
          <a:bodyPr>
            <a:normAutofit/>
          </a:bodyPr>
          <a:lstStyle/>
          <a:p>
            <a:endParaRPr lang="en-US" sz="1600" b="0" dirty="0"/>
          </a:p>
          <a:p>
            <a:endParaRPr lang="en-US" sz="1600" b="0" dirty="0"/>
          </a:p>
          <a:p>
            <a:endParaRPr lang="en-US" sz="1600" b="0" dirty="0"/>
          </a:p>
          <a:p>
            <a:endParaRPr lang="en-US" sz="1600" b="0" dirty="0"/>
          </a:p>
          <a:p>
            <a:r>
              <a:rPr lang="en-US" sz="1600" b="0" dirty="0"/>
              <a:t>Per 3 M.R.S. </a:t>
            </a:r>
            <a:r>
              <a:rPr lang="en-US" sz="1700" b="0" dirty="0"/>
              <a:t>§ 997:</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p:txBody>
          <a:bodyPr>
            <a:noAutofit/>
          </a:bodyPr>
          <a:lstStyle/>
          <a:p>
            <a:pPr marL="0" indent="0">
              <a:buNone/>
            </a:pPr>
            <a:endParaRPr lang="en-US" dirty="0"/>
          </a:p>
          <a:p>
            <a:pPr marL="0" indent="0">
              <a:buNone/>
            </a:pPr>
            <a:endParaRPr lang="en-US" dirty="0"/>
          </a:p>
          <a:p>
            <a:endParaRPr lang="en-US" dirty="0"/>
          </a:p>
          <a:p>
            <a:r>
              <a:rPr lang="en-US" dirty="0"/>
              <a:t>Agency under review has 15 days to comment on an OPEGA draft, and if it does, the comments will be included in the report submitted to the GOC</a:t>
            </a:r>
          </a:p>
          <a:p>
            <a:endParaRPr lang="en-US" dirty="0"/>
          </a:p>
          <a:p>
            <a:endParaRPr lang="en-US" dirty="0"/>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a:bodyPr>
          <a:lstStyle/>
          <a:p>
            <a:endParaRPr lang="en-US" dirty="0"/>
          </a:p>
          <a:p>
            <a:endParaRPr lang="en-US" dirty="0"/>
          </a:p>
          <a:p>
            <a:endParaRPr lang="en-US" dirty="0"/>
          </a:p>
          <a:p>
            <a:r>
              <a:rPr lang="en-US" dirty="0"/>
              <a:t>Director notifies GOC a report is completed, which is then put on the agenda for a future GOC meeting</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ED2568B8-6486-4EEA-8FDE-F87B19E64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01" y="79310"/>
            <a:ext cx="4572000" cy="3429000"/>
          </a:xfrm>
          <a:prstGeom prst="rect">
            <a:avLst/>
          </a:prstGeom>
        </p:spPr>
      </p:pic>
    </p:spTree>
    <p:extLst>
      <p:ext uri="{BB962C8B-B14F-4D97-AF65-F5344CB8AC3E}">
        <p14:creationId xmlns:p14="http://schemas.microsoft.com/office/powerpoint/2010/main" val="21380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195943" y="355599"/>
            <a:ext cx="11849877" cy="1325563"/>
          </a:xfrm>
        </p:spPr>
        <p:txBody>
          <a:bodyPr>
            <a:normAutofit fontScale="90000"/>
          </a:bodyPr>
          <a:lstStyle/>
          <a:p>
            <a:pPr algn="ctr"/>
            <a:br>
              <a:rPr lang="en-US" sz="9600" b="1" dirty="0">
                <a:solidFill>
                  <a:schemeClr val="accent1">
                    <a:lumMod val="75000"/>
                  </a:schemeClr>
                </a:solidFill>
              </a:rPr>
            </a:br>
            <a:r>
              <a:rPr lang="en-US" sz="8000" b="1" dirty="0">
                <a:solidFill>
                  <a:schemeClr val="accent1">
                    <a:lumMod val="75000"/>
                  </a:schemeClr>
                </a:solidFill>
              </a:rPr>
              <a:t>OPEGA Program Evaluations</a:t>
            </a:r>
            <a:br>
              <a:rPr lang="en-US" sz="8000" b="1" dirty="0">
                <a:solidFill>
                  <a:schemeClr val="accent1">
                    <a:lumMod val="75000"/>
                  </a:schemeClr>
                </a:solidFill>
              </a:rPr>
            </a:br>
            <a:r>
              <a:rPr lang="en-US" sz="8000" b="1" dirty="0">
                <a:solidFill>
                  <a:schemeClr val="accent1">
                    <a:lumMod val="75000"/>
                  </a:schemeClr>
                </a:solidFill>
              </a:rPr>
              <a:t>(cont.)</a:t>
            </a:r>
            <a:endParaRPr lang="en-US" sz="80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a:xfrm>
            <a:off x="839788" y="1681162"/>
            <a:ext cx="5157787" cy="1453924"/>
          </a:xfrm>
        </p:spPr>
        <p:txBody>
          <a:bodyPr>
            <a:normAutofit/>
          </a:bodyPr>
          <a:lstStyle/>
          <a:p>
            <a:endParaRPr lang="en-US" sz="1600" b="0" dirty="0"/>
          </a:p>
          <a:p>
            <a:endParaRPr lang="en-US" sz="1600" b="0" dirty="0"/>
          </a:p>
          <a:p>
            <a:r>
              <a:rPr lang="en-US" sz="1600" b="0" dirty="0"/>
              <a:t>Per 3 M.R.S. </a:t>
            </a:r>
            <a:r>
              <a:rPr lang="en-US" sz="1700" b="0" dirty="0"/>
              <a:t>§ 997:</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a:xfrm>
            <a:off x="834603" y="2618355"/>
            <a:ext cx="5157787" cy="3684588"/>
          </a:xfrm>
        </p:spPr>
        <p:txBody>
          <a:bodyPr>
            <a:noAutofit/>
          </a:bodyPr>
          <a:lstStyle/>
          <a:p>
            <a:pPr marL="0" indent="0">
              <a:buNone/>
            </a:pPr>
            <a:endParaRPr lang="en-US" dirty="0"/>
          </a:p>
          <a:p>
            <a:pPr marL="0" indent="0">
              <a:buNone/>
            </a:pPr>
            <a:endParaRPr lang="en-US" dirty="0"/>
          </a:p>
          <a:p>
            <a:r>
              <a:rPr lang="en-US" dirty="0"/>
              <a:t>GOC may vote to endorse, endorse in part, or decline to endorse the OPEGA report</a:t>
            </a:r>
          </a:p>
          <a:p>
            <a:endParaRPr lang="en-US" dirty="0"/>
          </a:p>
          <a:p>
            <a:endParaRPr lang="en-US" dirty="0"/>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fontScale="92500" lnSpcReduction="20000"/>
          </a:bodyPr>
          <a:lstStyle/>
          <a:p>
            <a:endParaRPr lang="en-US" dirty="0"/>
          </a:p>
          <a:p>
            <a:endParaRPr lang="en-US" dirty="0"/>
          </a:p>
          <a:p>
            <a:r>
              <a:rPr lang="en-US" dirty="0"/>
              <a:t>GOC may report out legislation to implement OPEGA findings and recommendations </a:t>
            </a:r>
          </a:p>
          <a:p>
            <a:endParaRPr lang="en-US" dirty="0"/>
          </a:p>
          <a:p>
            <a:r>
              <a:rPr lang="en-US" dirty="0"/>
              <a:t>An OPEGA report is released to public same day as it appears on GOC meeting agenda for the first time</a:t>
            </a:r>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9357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195943" y="355599"/>
            <a:ext cx="11849877" cy="1325563"/>
          </a:xfrm>
        </p:spPr>
        <p:txBody>
          <a:bodyPr>
            <a:normAutofit fontScale="90000"/>
          </a:bodyPr>
          <a:lstStyle/>
          <a:p>
            <a:pPr algn="ctr"/>
            <a:br>
              <a:rPr lang="en-US" sz="8000" b="1" dirty="0">
                <a:solidFill>
                  <a:schemeClr val="accent1">
                    <a:lumMod val="75000"/>
                  </a:schemeClr>
                </a:solidFill>
              </a:rPr>
            </a:br>
            <a:r>
              <a:rPr lang="en-US" sz="8000" b="1" dirty="0">
                <a:solidFill>
                  <a:schemeClr val="accent1">
                    <a:lumMod val="75000"/>
                  </a:schemeClr>
                </a:solidFill>
              </a:rPr>
              <a:t>Mandated Schedules of “Tax Expenditure” Reviews</a:t>
            </a:r>
            <a:br>
              <a:rPr lang="en-US" sz="8000" b="1" dirty="0">
                <a:solidFill>
                  <a:schemeClr val="accent1">
                    <a:lumMod val="75000"/>
                  </a:schemeClr>
                </a:solidFill>
              </a:rPr>
            </a:br>
            <a:endParaRPr lang="en-US" sz="80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a:xfrm>
            <a:off x="839788" y="1681162"/>
            <a:ext cx="5157787" cy="1453924"/>
          </a:xfrm>
        </p:spPr>
        <p:txBody>
          <a:bodyPr>
            <a:normAutofit/>
          </a:bodyPr>
          <a:lstStyle/>
          <a:p>
            <a:endParaRPr lang="en-US" sz="1600" b="0" dirty="0"/>
          </a:p>
          <a:p>
            <a:endParaRPr lang="en-US" sz="1600" b="0" dirty="0"/>
          </a:p>
          <a:p>
            <a:r>
              <a:rPr lang="en-US" sz="1600" b="0" dirty="0"/>
              <a:t>Per 3 M.R.S. </a:t>
            </a:r>
            <a:r>
              <a:rPr lang="en-US" sz="1700" b="0" dirty="0"/>
              <a:t>§§ 998-1001.</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a:xfrm>
            <a:off x="834603" y="2618355"/>
            <a:ext cx="5157787" cy="3684588"/>
          </a:xfrm>
        </p:spPr>
        <p:txBody>
          <a:bodyPr>
            <a:noAutofit/>
          </a:bodyPr>
          <a:lstStyle/>
          <a:p>
            <a:pPr marL="0" indent="0">
              <a:buNone/>
            </a:pPr>
            <a:endParaRPr lang="en-US" dirty="0"/>
          </a:p>
          <a:p>
            <a:pPr marL="0" indent="0">
              <a:buNone/>
            </a:pPr>
            <a:endParaRPr lang="en-US" dirty="0"/>
          </a:p>
          <a:p>
            <a:r>
              <a:rPr lang="en-US" sz="4400" dirty="0">
                <a:solidFill>
                  <a:srgbClr val="7030A0"/>
                </a:solidFill>
              </a:rPr>
              <a:t>We plan to brief the GOC on the Tax Review process at a future meeting.</a:t>
            </a:r>
          </a:p>
          <a:p>
            <a:endParaRPr lang="en-US" sz="4400" dirty="0"/>
          </a:p>
          <a:p>
            <a:endParaRPr lang="en-US" dirty="0"/>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lnSpcReduction="10000"/>
          </a:bodyPr>
          <a:lstStyle/>
          <a:p>
            <a:endParaRPr lang="en-US" dirty="0"/>
          </a:p>
          <a:p>
            <a:r>
              <a:rPr lang="en-US" dirty="0"/>
              <a:t>“…those state tax revenue losses attributable to provisions of Maine tax laws that allow a special exclusion, exemption or deduction or provide a special credit, a preferential rate of tax or a deferral of tax liability.” </a:t>
            </a:r>
            <a:r>
              <a:rPr lang="en-US" sz="1600" dirty="0"/>
              <a:t>See</a:t>
            </a:r>
            <a:r>
              <a:rPr lang="en-US" dirty="0"/>
              <a:t> </a:t>
            </a:r>
            <a:r>
              <a:rPr lang="en-US" sz="1600" dirty="0"/>
              <a:t>3 M.R.S. § 992 (adopting the definition of “tax expenditure” found in 5 M.R.S.  </a:t>
            </a:r>
            <a:r>
              <a:rPr lang="en-US" sz="1600" b="0" dirty="0"/>
              <a:t>§ 1666). </a:t>
            </a:r>
          </a:p>
          <a:p>
            <a:endParaRPr lang="en-US" sz="1600" dirty="0"/>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6909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171061" y="355599"/>
            <a:ext cx="11849877" cy="1325563"/>
          </a:xfrm>
        </p:spPr>
        <p:txBody>
          <a:bodyPr>
            <a:normAutofit fontScale="90000"/>
          </a:bodyPr>
          <a:lstStyle/>
          <a:p>
            <a:pPr algn="ctr"/>
            <a:br>
              <a:rPr lang="en-US" sz="9600" b="1" dirty="0">
                <a:solidFill>
                  <a:schemeClr val="accent1">
                    <a:lumMod val="75000"/>
                  </a:schemeClr>
                </a:solidFill>
              </a:rPr>
            </a:br>
            <a:r>
              <a:rPr lang="en-US" sz="9600" b="1" dirty="0">
                <a:solidFill>
                  <a:schemeClr val="accent1">
                    <a:lumMod val="75000"/>
                  </a:schemeClr>
                </a:solidFill>
              </a:rPr>
              <a:t>Information Available to </a:t>
            </a:r>
            <a:r>
              <a:rPr lang="en-US" sz="8000" b="1" dirty="0">
                <a:solidFill>
                  <a:schemeClr val="accent1">
                    <a:lumMod val="75000"/>
                  </a:schemeClr>
                </a:solidFill>
              </a:rPr>
              <a:t>OPEGA</a:t>
            </a:r>
            <a:br>
              <a:rPr lang="en-US" sz="8000" b="1" dirty="0">
                <a:solidFill>
                  <a:schemeClr val="accent1">
                    <a:lumMod val="75000"/>
                  </a:schemeClr>
                </a:solidFill>
              </a:rPr>
            </a:br>
            <a:endParaRPr lang="en-US" sz="80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a:xfrm>
            <a:off x="839788" y="1681162"/>
            <a:ext cx="5157787" cy="1453924"/>
          </a:xfrm>
        </p:spPr>
        <p:txBody>
          <a:bodyPr>
            <a:normAutofit/>
          </a:bodyPr>
          <a:lstStyle/>
          <a:p>
            <a:endParaRPr lang="en-US" sz="1600" b="0" dirty="0"/>
          </a:p>
          <a:p>
            <a:endParaRPr lang="en-US" sz="1600" b="0" dirty="0"/>
          </a:p>
          <a:p>
            <a:r>
              <a:rPr lang="en-US" sz="1600" b="0" dirty="0"/>
              <a:t>Per 3 M.R.S. </a:t>
            </a:r>
            <a:r>
              <a:rPr lang="en-US" sz="1700" b="0" dirty="0"/>
              <a:t>§ 997:</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a:xfrm>
            <a:off x="834603" y="2618355"/>
            <a:ext cx="5157787" cy="3684588"/>
          </a:xfrm>
        </p:spPr>
        <p:txBody>
          <a:bodyPr>
            <a:noAutofit/>
          </a:bodyPr>
          <a:lstStyle/>
          <a:p>
            <a:pPr marL="0" indent="0">
              <a:buNone/>
            </a:pPr>
            <a:endParaRPr lang="en-US" dirty="0"/>
          </a:p>
          <a:p>
            <a:pPr marL="0" indent="0">
              <a:buNone/>
            </a:pPr>
            <a:endParaRPr lang="en-US" dirty="0"/>
          </a:p>
          <a:p>
            <a:r>
              <a:rPr lang="en-US" dirty="0"/>
              <a:t>Agencies must provide OPEGA access to privileged and confidential information, upon request, subject to certain conditions</a:t>
            </a:r>
          </a:p>
          <a:p>
            <a:endParaRPr lang="en-US" dirty="0"/>
          </a:p>
          <a:p>
            <a:endParaRPr lang="en-US" dirty="0"/>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a:bodyPr>
          <a:lstStyle/>
          <a:p>
            <a:endParaRPr lang="en-US" dirty="0"/>
          </a:p>
          <a:p>
            <a:endParaRPr lang="en-US" dirty="0"/>
          </a:p>
          <a:p>
            <a:r>
              <a:rPr lang="en-US" dirty="0"/>
              <a:t>OPEGA is then subject to the same restrictions as the Agency</a:t>
            </a:r>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5712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83E7-AEC5-4ED9-AB15-C941E43CE278}"/>
              </a:ext>
            </a:extLst>
          </p:cNvPr>
          <p:cNvSpPr>
            <a:spLocks noGrp="1"/>
          </p:cNvSpPr>
          <p:nvPr>
            <p:ph type="title" idx="4294967295"/>
          </p:nvPr>
        </p:nvSpPr>
        <p:spPr>
          <a:xfrm>
            <a:off x="0" y="365125"/>
            <a:ext cx="10515600" cy="1325563"/>
          </a:xfrm>
        </p:spPr>
        <p:txBody>
          <a:bodyPr/>
          <a:lstStyle/>
          <a:p>
            <a:r>
              <a:rPr lang="en-US" b="1" dirty="0">
                <a:solidFill>
                  <a:schemeClr val="accent1">
                    <a:lumMod val="75000"/>
                  </a:schemeClr>
                </a:solidFill>
              </a:rPr>
              <a:t>Examples of Past OPEGA Review Topics</a:t>
            </a:r>
            <a:endParaRPr lang="en-US" dirty="0"/>
          </a:p>
        </p:txBody>
      </p:sp>
      <p:sp>
        <p:nvSpPr>
          <p:cNvPr id="3" name="Content Placeholder 2">
            <a:extLst>
              <a:ext uri="{FF2B5EF4-FFF2-40B4-BE49-F238E27FC236}">
                <a16:creationId xmlns:a16="http://schemas.microsoft.com/office/drawing/2014/main" id="{0495F7AC-649E-4ED7-A8D7-474F1EDC4C07}"/>
              </a:ext>
            </a:extLst>
          </p:cNvPr>
          <p:cNvSpPr>
            <a:spLocks noGrp="1"/>
          </p:cNvSpPr>
          <p:nvPr>
            <p:ph sz="half" idx="4294967295"/>
          </p:nvPr>
        </p:nvSpPr>
        <p:spPr>
          <a:xfrm>
            <a:off x="0" y="2000737"/>
            <a:ext cx="11934092" cy="4492138"/>
          </a:xfrm>
        </p:spPr>
        <p:txBody>
          <a:bodyPr>
            <a:normAutofit fontScale="92500" lnSpcReduction="10000"/>
          </a:bodyPr>
          <a:lstStyle/>
          <a:p>
            <a:r>
              <a:rPr lang="en-US" sz="2400" dirty="0" err="1"/>
              <a:t>MaineCare</a:t>
            </a:r>
            <a:r>
              <a:rPr lang="en-US" sz="2400" dirty="0"/>
              <a:t> Durable Medical Equipment &amp; Medical Supplies (2009)</a:t>
            </a:r>
          </a:p>
          <a:p>
            <a:endParaRPr lang="en-US" sz="2400" dirty="0"/>
          </a:p>
          <a:p>
            <a:r>
              <a:rPr lang="en-US" sz="2400" dirty="0"/>
              <a:t>Highway Fund Eligibility at the Department of Public Safety (2007)</a:t>
            </a:r>
          </a:p>
          <a:p>
            <a:endParaRPr lang="en-US" sz="2400" dirty="0"/>
          </a:p>
          <a:p>
            <a:r>
              <a:rPr lang="en-US" sz="2400" dirty="0"/>
              <a:t>Maine Turnpike Authority (2011)</a:t>
            </a:r>
          </a:p>
          <a:p>
            <a:endParaRPr lang="en-US" sz="2400" dirty="0"/>
          </a:p>
          <a:p>
            <a:r>
              <a:rPr lang="en-US" sz="2400" dirty="0"/>
              <a:t>Follow-up Review of Health Care in the State Correctional System (2014)</a:t>
            </a:r>
          </a:p>
          <a:p>
            <a:endParaRPr lang="en-US" sz="2400" dirty="0"/>
          </a:p>
          <a:p>
            <a:r>
              <a:rPr lang="en-US" sz="2400" dirty="0"/>
              <a:t>Emergency Communications in Kennebec County (2010)</a:t>
            </a:r>
          </a:p>
          <a:p>
            <a:endParaRPr lang="en-US" sz="2400" dirty="0"/>
          </a:p>
          <a:p>
            <a:r>
              <a:rPr lang="en-US" sz="2400" dirty="0"/>
              <a:t>Maine Capital Investment Credit (2020)</a:t>
            </a:r>
          </a:p>
          <a:p>
            <a:endParaRPr lang="en-US" sz="2400" dirty="0"/>
          </a:p>
          <a:p>
            <a:endParaRPr lang="en-US" dirty="0"/>
          </a:p>
        </p:txBody>
      </p:sp>
    </p:spTree>
    <p:extLst>
      <p:ext uri="{BB962C8B-B14F-4D97-AF65-F5344CB8AC3E}">
        <p14:creationId xmlns:p14="http://schemas.microsoft.com/office/powerpoint/2010/main" val="202740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A86A-912B-469F-AB1F-E3403BC12253}"/>
              </a:ext>
            </a:extLst>
          </p:cNvPr>
          <p:cNvSpPr>
            <a:spLocks noGrp="1"/>
          </p:cNvSpPr>
          <p:nvPr>
            <p:ph type="ctrTitle"/>
          </p:nvPr>
        </p:nvSpPr>
        <p:spPr>
          <a:xfrm>
            <a:off x="130629" y="-522513"/>
            <a:ext cx="11877869" cy="2122713"/>
          </a:xfrm>
          <a:solidFill>
            <a:schemeClr val="accent1">
              <a:lumMod val="40000"/>
              <a:lumOff val="60000"/>
            </a:schemeClr>
          </a:solidFill>
        </p:spPr>
        <p:txBody>
          <a:bodyPr>
            <a:normAutofit/>
          </a:bodyPr>
          <a:lstStyle/>
          <a:p>
            <a:r>
              <a:rPr lang="en-US" sz="4400" b="1" dirty="0">
                <a:solidFill>
                  <a:schemeClr val="accent1">
                    <a:lumMod val="75000"/>
                  </a:schemeClr>
                </a:solidFill>
              </a:rPr>
              <a:t>Thank you for the opportunity to be of assistance.  We welcome your questions.</a:t>
            </a:r>
          </a:p>
        </p:txBody>
      </p:sp>
      <p:sp>
        <p:nvSpPr>
          <p:cNvPr id="3" name="Subtitle 2">
            <a:extLst>
              <a:ext uri="{FF2B5EF4-FFF2-40B4-BE49-F238E27FC236}">
                <a16:creationId xmlns:a16="http://schemas.microsoft.com/office/drawing/2014/main" id="{148EFC0D-1D07-4B75-9D27-14CAB5CD4E36}"/>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A9FC47B2-F394-45D5-BE38-FE51E0FC5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10" y="1600200"/>
            <a:ext cx="8988490" cy="5257800"/>
          </a:xfrm>
          <a:prstGeom prst="rect">
            <a:avLst/>
          </a:prstGeom>
        </p:spPr>
      </p:pic>
    </p:spTree>
    <p:extLst>
      <p:ext uri="{BB962C8B-B14F-4D97-AF65-F5344CB8AC3E}">
        <p14:creationId xmlns:p14="http://schemas.microsoft.com/office/powerpoint/2010/main" val="149860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2B63-9BC3-43E4-8890-99BCDF1429F9}"/>
              </a:ext>
            </a:extLst>
          </p:cNvPr>
          <p:cNvSpPr>
            <a:spLocks noGrp="1"/>
          </p:cNvSpPr>
          <p:nvPr>
            <p:ph type="title"/>
          </p:nvPr>
        </p:nvSpPr>
        <p:spPr/>
        <p:txBody>
          <a:bodyPr>
            <a:noAutofit/>
          </a:bodyPr>
          <a:lstStyle/>
          <a:p>
            <a:br>
              <a:rPr lang="en-US" sz="4000" b="1" dirty="0">
                <a:solidFill>
                  <a:schemeClr val="accent1">
                    <a:lumMod val="75000"/>
                  </a:schemeClr>
                </a:solidFill>
              </a:rPr>
            </a:br>
            <a:br>
              <a:rPr lang="en-US" sz="4000" b="1" dirty="0">
                <a:solidFill>
                  <a:schemeClr val="accent1">
                    <a:lumMod val="75000"/>
                  </a:schemeClr>
                </a:solidFill>
              </a:rPr>
            </a:br>
            <a:r>
              <a:rPr lang="en-US" sz="4000" b="1" dirty="0">
                <a:solidFill>
                  <a:schemeClr val="accent1">
                    <a:lumMod val="75000"/>
                  </a:schemeClr>
                </a:solidFill>
              </a:rPr>
              <a:t>Chairs, Leads, and Other Distinguished Members</a:t>
            </a:r>
            <a:br>
              <a:rPr lang="en-US" sz="4000" b="1" dirty="0">
                <a:solidFill>
                  <a:schemeClr val="accent1">
                    <a:lumMod val="75000"/>
                  </a:schemeClr>
                </a:solidFill>
              </a:rPr>
            </a:br>
            <a:r>
              <a:rPr lang="en-US" sz="4000" b="1" dirty="0">
                <a:solidFill>
                  <a:schemeClr val="accent1">
                    <a:lumMod val="75000"/>
                  </a:schemeClr>
                </a:solidFill>
              </a:rPr>
              <a:t>Of the 131</a:t>
            </a:r>
            <a:r>
              <a:rPr lang="en-US" sz="4000" b="1" baseline="30000" dirty="0">
                <a:solidFill>
                  <a:schemeClr val="accent1">
                    <a:lumMod val="75000"/>
                  </a:schemeClr>
                </a:solidFill>
              </a:rPr>
              <a:t>st</a:t>
            </a:r>
            <a:r>
              <a:rPr lang="en-US" sz="4000" b="1" dirty="0">
                <a:solidFill>
                  <a:schemeClr val="accent1">
                    <a:lumMod val="75000"/>
                  </a:schemeClr>
                </a:solidFill>
              </a:rPr>
              <a:t> GOC</a:t>
            </a:r>
          </a:p>
        </p:txBody>
      </p:sp>
      <p:sp>
        <p:nvSpPr>
          <p:cNvPr id="3" name="Content Placeholder 2">
            <a:extLst>
              <a:ext uri="{FF2B5EF4-FFF2-40B4-BE49-F238E27FC236}">
                <a16:creationId xmlns:a16="http://schemas.microsoft.com/office/drawing/2014/main" id="{24767B23-1E59-4182-B25C-4F0D6FA6B307}"/>
              </a:ext>
            </a:extLst>
          </p:cNvPr>
          <p:cNvSpPr>
            <a:spLocks noGrp="1"/>
          </p:cNvSpPr>
          <p:nvPr>
            <p:ph sz="half" idx="2"/>
          </p:nvPr>
        </p:nvSpPr>
        <p:spPr/>
        <p:txBody>
          <a:bodyPr/>
          <a:lstStyle/>
          <a:p>
            <a:endParaRPr lang="en-US" dirty="0"/>
          </a:p>
          <a:p>
            <a:endParaRPr lang="en-US" dirty="0"/>
          </a:p>
          <a:p>
            <a:r>
              <a:rPr lang="en-US" sz="2300" dirty="0"/>
              <a:t>Representative Jessica L. Fay, Chair</a:t>
            </a:r>
          </a:p>
          <a:p>
            <a:r>
              <a:rPr lang="en-US" sz="2300" dirty="0"/>
              <a:t>Representative H. Sawin Millett, Lead</a:t>
            </a:r>
          </a:p>
          <a:p>
            <a:r>
              <a:rPr lang="en-US" sz="2300" dirty="0"/>
              <a:t>Representative Amy Arata</a:t>
            </a:r>
          </a:p>
          <a:p>
            <a:r>
              <a:rPr lang="en-US" sz="2300" dirty="0"/>
              <a:t>Representative Mark Blier</a:t>
            </a:r>
          </a:p>
          <a:p>
            <a:r>
              <a:rPr lang="en-US" sz="2300" dirty="0"/>
              <a:t>Representative Anne-Marie Mastraccio</a:t>
            </a:r>
          </a:p>
          <a:p>
            <a:r>
              <a:rPr lang="en-US" sz="2300" dirty="0"/>
              <a:t>Representative Maggie O’Neil</a:t>
            </a:r>
          </a:p>
        </p:txBody>
      </p:sp>
      <p:sp>
        <p:nvSpPr>
          <p:cNvPr id="7" name="Content Placeholder 6">
            <a:extLst>
              <a:ext uri="{FF2B5EF4-FFF2-40B4-BE49-F238E27FC236}">
                <a16:creationId xmlns:a16="http://schemas.microsoft.com/office/drawing/2014/main" id="{CD94B498-8087-4CCC-B606-D14E49BF44A8}"/>
              </a:ext>
            </a:extLst>
          </p:cNvPr>
          <p:cNvSpPr>
            <a:spLocks noGrp="1"/>
          </p:cNvSpPr>
          <p:nvPr>
            <p:ph sz="half" idx="1"/>
          </p:nvPr>
        </p:nvSpPr>
        <p:spPr/>
        <p:txBody>
          <a:bodyPr/>
          <a:lstStyle/>
          <a:p>
            <a:endParaRPr lang="en-US" dirty="0"/>
          </a:p>
          <a:p>
            <a:endParaRPr lang="en-US" dirty="0"/>
          </a:p>
          <a:p>
            <a:r>
              <a:rPr lang="en-US" sz="2300" dirty="0"/>
              <a:t>Senator Craig Hickman, Chair</a:t>
            </a:r>
          </a:p>
          <a:p>
            <a:r>
              <a:rPr lang="en-US" sz="2300" dirty="0"/>
              <a:t>Senator Lisa Keim, Lead</a:t>
            </a:r>
          </a:p>
          <a:p>
            <a:r>
              <a:rPr lang="en-US" sz="2300" dirty="0"/>
              <a:t>Senator Richard Bennett</a:t>
            </a:r>
          </a:p>
          <a:p>
            <a:r>
              <a:rPr lang="en-US" sz="2300" dirty="0"/>
              <a:t>Senator Jill Duson</a:t>
            </a:r>
          </a:p>
          <a:p>
            <a:r>
              <a:rPr lang="en-US" sz="2300" dirty="0"/>
              <a:t>Senator Jeff Timberlake </a:t>
            </a:r>
          </a:p>
          <a:p>
            <a:r>
              <a:rPr lang="en-US" sz="2300" dirty="0"/>
              <a:t>Senator Michael Tipping</a:t>
            </a:r>
          </a:p>
        </p:txBody>
      </p:sp>
    </p:spTree>
    <p:extLst>
      <p:ext uri="{BB962C8B-B14F-4D97-AF65-F5344CB8AC3E}">
        <p14:creationId xmlns:p14="http://schemas.microsoft.com/office/powerpoint/2010/main" val="214414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159AD7-31E2-4C49-8368-EA0C592DF658}"/>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1FB04128-11EF-43DC-B9C0-EDAD24D95178}"/>
              </a:ext>
            </a:extLst>
          </p:cNvPr>
          <p:cNvGraphicFramePr>
            <a:graphicFrameLocks noGrp="1"/>
          </p:cNvGraphicFramePr>
          <p:nvPr>
            <p:ph idx="1"/>
            <p:extLst>
              <p:ext uri="{D42A27DB-BD31-4B8C-83A1-F6EECF244321}">
                <p14:modId xmlns:p14="http://schemas.microsoft.com/office/powerpoint/2010/main" val="3130362202"/>
              </p:ext>
            </p:extLst>
          </p:nvPr>
        </p:nvGraphicFramePr>
        <p:xfrm>
          <a:off x="838200" y="1825625"/>
          <a:ext cx="10515600" cy="7416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67207273"/>
                    </a:ext>
                  </a:extLst>
                </a:gridCol>
                <a:gridCol w="2103120">
                  <a:extLst>
                    <a:ext uri="{9D8B030D-6E8A-4147-A177-3AD203B41FA5}">
                      <a16:colId xmlns:a16="http://schemas.microsoft.com/office/drawing/2014/main" val="3187213221"/>
                    </a:ext>
                  </a:extLst>
                </a:gridCol>
                <a:gridCol w="2103120">
                  <a:extLst>
                    <a:ext uri="{9D8B030D-6E8A-4147-A177-3AD203B41FA5}">
                      <a16:colId xmlns:a16="http://schemas.microsoft.com/office/drawing/2014/main" val="1515972416"/>
                    </a:ext>
                  </a:extLst>
                </a:gridCol>
                <a:gridCol w="2103120">
                  <a:extLst>
                    <a:ext uri="{9D8B030D-6E8A-4147-A177-3AD203B41FA5}">
                      <a16:colId xmlns:a16="http://schemas.microsoft.com/office/drawing/2014/main" val="550417062"/>
                    </a:ext>
                  </a:extLst>
                </a:gridCol>
                <a:gridCol w="2103120">
                  <a:extLst>
                    <a:ext uri="{9D8B030D-6E8A-4147-A177-3AD203B41FA5}">
                      <a16:colId xmlns:a16="http://schemas.microsoft.com/office/drawing/2014/main" val="42678237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0556360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7241847"/>
                  </a:ext>
                </a:extLst>
              </a:tr>
            </a:tbl>
          </a:graphicData>
        </a:graphic>
      </p:graphicFrame>
      <p:pic>
        <p:nvPicPr>
          <p:cNvPr id="9" name="Picture 8">
            <a:extLst>
              <a:ext uri="{FF2B5EF4-FFF2-40B4-BE49-F238E27FC236}">
                <a16:creationId xmlns:a16="http://schemas.microsoft.com/office/drawing/2014/main" id="{F25375C7-9105-4970-83C0-84644685C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356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69614-733C-4D65-8695-26AA62E3819A}"/>
              </a:ext>
            </a:extLst>
          </p:cNvPr>
          <p:cNvSpPr>
            <a:spLocks noGrp="1"/>
          </p:cNvSpPr>
          <p:nvPr>
            <p:ph type="ctrTitle"/>
          </p:nvPr>
        </p:nvSpPr>
        <p:spPr>
          <a:xfrm>
            <a:off x="1524000" y="318052"/>
            <a:ext cx="9144000" cy="2027583"/>
          </a:xfrm>
        </p:spPr>
        <p:txBody>
          <a:bodyPr>
            <a:normAutofit/>
          </a:bodyPr>
          <a:lstStyle/>
          <a:p>
            <a:endParaRPr lang="en-US" sz="9600" b="1" dirty="0">
              <a:solidFill>
                <a:schemeClr val="accent1">
                  <a:lumMod val="75000"/>
                </a:schemeClr>
              </a:solidFill>
            </a:endParaRPr>
          </a:p>
        </p:txBody>
      </p:sp>
      <p:sp>
        <p:nvSpPr>
          <p:cNvPr id="6" name="Subtitle 5">
            <a:extLst>
              <a:ext uri="{FF2B5EF4-FFF2-40B4-BE49-F238E27FC236}">
                <a16:creationId xmlns:a16="http://schemas.microsoft.com/office/drawing/2014/main" id="{446E8840-4AF0-464B-B8C1-125CD8202919}"/>
              </a:ext>
            </a:extLst>
          </p:cNvPr>
          <p:cNvSpPr>
            <a:spLocks noGrp="1"/>
          </p:cNvSpPr>
          <p:nvPr>
            <p:ph type="subTitle" idx="1"/>
          </p:nvPr>
        </p:nvSpPr>
        <p:spPr>
          <a:xfrm>
            <a:off x="1060174" y="2892490"/>
            <a:ext cx="10607040" cy="3870094"/>
          </a:xfrm>
        </p:spPr>
        <p:txBody>
          <a:bodyPr>
            <a:normAutofit fontScale="62500" lnSpcReduction="20000"/>
          </a:bodyPr>
          <a:lstStyle/>
          <a:p>
            <a:pPr algn="l"/>
            <a:endParaRPr lang="en-US" sz="4000" b="1" dirty="0"/>
          </a:p>
          <a:p>
            <a:pPr algn="l"/>
            <a:endParaRPr lang="en-US" sz="4000" b="1" dirty="0"/>
          </a:p>
          <a:p>
            <a:pPr algn="l"/>
            <a:r>
              <a:rPr lang="en-US" sz="4000" b="1" dirty="0"/>
              <a:t>“A joint legislative committee established to oversee program evaluation and government accountability matters.”</a:t>
            </a:r>
            <a:r>
              <a:rPr lang="en-US" sz="4000" dirty="0"/>
              <a:t>  </a:t>
            </a:r>
            <a:r>
              <a:rPr lang="en-US" sz="2100" dirty="0"/>
              <a:t>3 M.R.S. § 992(1)</a:t>
            </a:r>
          </a:p>
          <a:p>
            <a:pPr algn="l"/>
            <a:endParaRPr lang="en-US" sz="4000" dirty="0"/>
          </a:p>
          <a:p>
            <a:pPr algn="l"/>
            <a:endParaRPr lang="en-US" sz="4000" dirty="0"/>
          </a:p>
          <a:p>
            <a:pPr algn="l"/>
            <a:r>
              <a:rPr lang="en-US" sz="4000" b="1" dirty="0"/>
              <a:t>“The membership of the committee and the selection of chairs are established by joint rule of the Legislature.”  </a:t>
            </a:r>
            <a:r>
              <a:rPr lang="en-US" sz="2100" dirty="0"/>
              <a:t>3 M.R.S. § 993</a:t>
            </a:r>
          </a:p>
          <a:p>
            <a:pPr algn="l"/>
            <a:endParaRPr lang="en-US" sz="1600" dirty="0"/>
          </a:p>
          <a:p>
            <a:pPr algn="l"/>
            <a:endParaRPr lang="en-US" sz="1600" dirty="0"/>
          </a:p>
          <a:p>
            <a:pPr algn="l"/>
            <a:endParaRPr lang="en-US" b="1" dirty="0"/>
          </a:p>
          <a:p>
            <a:pPr algn="l"/>
            <a:r>
              <a:rPr lang="en-US" sz="900" dirty="0"/>
              <a:t> </a:t>
            </a:r>
            <a:endParaRPr lang="en-US" dirty="0"/>
          </a:p>
          <a:p>
            <a:pPr algn="l"/>
            <a:endParaRPr lang="en-US" dirty="0"/>
          </a:p>
          <a:p>
            <a:pPr algn="l"/>
            <a:endParaRPr lang="en-US" dirty="0"/>
          </a:p>
          <a:p>
            <a:endParaRPr lang="en-US" dirty="0"/>
          </a:p>
        </p:txBody>
      </p:sp>
      <p:pic>
        <p:nvPicPr>
          <p:cNvPr id="8" name="Picture 7">
            <a:extLst>
              <a:ext uri="{FF2B5EF4-FFF2-40B4-BE49-F238E27FC236}">
                <a16:creationId xmlns:a16="http://schemas.microsoft.com/office/drawing/2014/main" id="{4BC2757E-9258-435B-8DD6-9B593B34F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74" y="150183"/>
            <a:ext cx="10123442" cy="2468880"/>
          </a:xfrm>
          <a:prstGeom prst="rect">
            <a:avLst/>
          </a:prstGeom>
        </p:spPr>
      </p:pic>
    </p:spTree>
    <p:extLst>
      <p:ext uri="{BB962C8B-B14F-4D97-AF65-F5344CB8AC3E}">
        <p14:creationId xmlns:p14="http://schemas.microsoft.com/office/powerpoint/2010/main" val="183552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E185329F-29BD-4BF9-807B-2E7D368F25CA}"/>
              </a:ext>
            </a:extLst>
          </p:cNvPr>
          <p:cNvSpPr>
            <a:spLocks noGrp="1"/>
          </p:cNvSpPr>
          <p:nvPr>
            <p:ph type="ctrTitle"/>
          </p:nvPr>
        </p:nvSpPr>
        <p:spPr/>
        <p:txBody>
          <a:bodyPr>
            <a:normAutofit/>
          </a:bodyPr>
          <a:lstStyle/>
          <a:p>
            <a:r>
              <a:rPr lang="en-US" b="1" dirty="0">
                <a:solidFill>
                  <a:schemeClr val="accent1">
                    <a:lumMod val="75000"/>
                  </a:schemeClr>
                </a:solidFill>
              </a:rPr>
              <a:t>                     </a:t>
            </a:r>
            <a:r>
              <a:rPr lang="en-US" dirty="0">
                <a:solidFill>
                  <a:schemeClr val="accent1">
                    <a:lumMod val="75000"/>
                  </a:schemeClr>
                </a:solidFill>
              </a:rPr>
              <a:t> </a:t>
            </a:r>
            <a:r>
              <a:rPr lang="en-US" sz="9600" b="1" dirty="0">
                <a:solidFill>
                  <a:schemeClr val="accent1">
                    <a:lumMod val="75000"/>
                  </a:schemeClr>
                </a:solidFill>
              </a:rPr>
              <a:t>“OPEGA”</a:t>
            </a:r>
          </a:p>
        </p:txBody>
      </p:sp>
      <p:sp>
        <p:nvSpPr>
          <p:cNvPr id="3" name="Subtitle 2">
            <a:extLst>
              <a:ext uri="{FF2B5EF4-FFF2-40B4-BE49-F238E27FC236}">
                <a16:creationId xmlns:a16="http://schemas.microsoft.com/office/drawing/2014/main" id="{98783FDA-DFD9-49F1-A948-8D6E626ACB0E}"/>
              </a:ext>
            </a:extLst>
          </p:cNvPr>
          <p:cNvSpPr>
            <a:spLocks noGrp="1"/>
          </p:cNvSpPr>
          <p:nvPr>
            <p:ph type="subTitle" idx="1"/>
          </p:nvPr>
        </p:nvSpPr>
        <p:spPr>
          <a:xfrm>
            <a:off x="1524000" y="3602038"/>
            <a:ext cx="9144000" cy="2705456"/>
          </a:xfrm>
        </p:spPr>
        <p:txBody>
          <a:bodyPr>
            <a:normAutofit/>
          </a:bodyPr>
          <a:lstStyle/>
          <a:p>
            <a:endParaRPr lang="en-US" dirty="0"/>
          </a:p>
          <a:p>
            <a:pPr algn="l"/>
            <a:endParaRPr lang="en-US" sz="3100" b="1" dirty="0"/>
          </a:p>
          <a:p>
            <a:pPr algn="l"/>
            <a:r>
              <a:rPr lang="en-US" sz="3100" b="1" dirty="0"/>
              <a:t>“. . . created for the purpose of providing program evaluation of agencies and programs of State Government . . ..”  </a:t>
            </a:r>
            <a:r>
              <a:rPr lang="en-US" sz="1600" dirty="0"/>
              <a:t>3 M.R.S. </a:t>
            </a:r>
            <a:r>
              <a:rPr lang="en-US" sz="1700" dirty="0"/>
              <a:t>§ 991</a:t>
            </a:r>
          </a:p>
        </p:txBody>
      </p:sp>
      <p:pic>
        <p:nvPicPr>
          <p:cNvPr id="5" name="Picture 4">
            <a:extLst>
              <a:ext uri="{FF2B5EF4-FFF2-40B4-BE49-F238E27FC236}">
                <a16:creationId xmlns:a16="http://schemas.microsoft.com/office/drawing/2014/main" id="{F64E73F1-AB18-4507-B59C-AE557FDC7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363" y="111967"/>
            <a:ext cx="3154151" cy="4206240"/>
          </a:xfrm>
          <a:prstGeom prst="rect">
            <a:avLst/>
          </a:prstGeom>
        </p:spPr>
      </p:pic>
    </p:spTree>
    <p:extLst>
      <p:ext uri="{BB962C8B-B14F-4D97-AF65-F5344CB8AC3E}">
        <p14:creationId xmlns:p14="http://schemas.microsoft.com/office/powerpoint/2010/main" val="200050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p:txBody>
          <a:bodyPr>
            <a:normAutofit fontScale="90000"/>
          </a:bodyPr>
          <a:lstStyle/>
          <a:p>
            <a:r>
              <a:rPr lang="en-US" sz="9600" b="1" dirty="0">
                <a:solidFill>
                  <a:schemeClr val="accent1">
                    <a:lumMod val="75000"/>
                  </a:schemeClr>
                </a:solidFill>
              </a:rPr>
              <a:t>“The GOC” </a:t>
            </a:r>
            <a:endParaRPr lang="en-US" sz="96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p:txBody>
          <a:bodyPr>
            <a:normAutofit/>
          </a:bodyPr>
          <a:lstStyle/>
          <a:p>
            <a:r>
              <a:rPr lang="en-US" sz="1600" b="0" dirty="0"/>
              <a:t>Per 3 M.R.S. </a:t>
            </a:r>
            <a:r>
              <a:rPr lang="en-US" sz="1700" b="0" dirty="0"/>
              <a:t>§ 994:</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p:txBody>
          <a:bodyPr>
            <a:normAutofit fontScale="92500" lnSpcReduction="10000"/>
          </a:bodyPr>
          <a:lstStyle/>
          <a:p>
            <a:r>
              <a:rPr lang="en-US" dirty="0"/>
              <a:t>Evaluates the OPEGA Director</a:t>
            </a:r>
          </a:p>
          <a:p>
            <a:endParaRPr lang="en-US" dirty="0"/>
          </a:p>
          <a:p>
            <a:r>
              <a:rPr lang="en-US" dirty="0"/>
              <a:t>Recommends in writing to the Legislative Council whether to reappoint the OPEGA Director (</a:t>
            </a:r>
            <a:r>
              <a:rPr lang="en-US" sz="2400" i="1" dirty="0"/>
              <a:t>following initial 5-year term </a:t>
            </a:r>
            <a:r>
              <a:rPr lang="en-US" sz="1700" i="1" dirty="0"/>
              <a:t>(3 M.R.S. </a:t>
            </a:r>
            <a:r>
              <a:rPr lang="en-US" sz="1700" dirty="0"/>
              <a:t>§ 995)</a:t>
            </a:r>
            <a:r>
              <a:rPr lang="en-US" dirty="0"/>
              <a:t>)</a:t>
            </a:r>
          </a:p>
          <a:p>
            <a:endParaRPr lang="en-US" dirty="0"/>
          </a:p>
          <a:p>
            <a:r>
              <a:rPr lang="en-US" dirty="0"/>
              <a:t>Reviews and approves the annual OPEGA Workplan</a:t>
            </a:r>
          </a:p>
        </p:txBody>
      </p:sp>
      <p:sp>
        <p:nvSpPr>
          <p:cNvPr id="6" name="Text Placeholder 5">
            <a:extLst>
              <a:ext uri="{FF2B5EF4-FFF2-40B4-BE49-F238E27FC236}">
                <a16:creationId xmlns:a16="http://schemas.microsoft.com/office/drawing/2014/main" id="{37A80EBB-BB99-4763-BE22-124EF06CC579}"/>
              </a:ext>
            </a:extLst>
          </p:cNvPr>
          <p:cNvSpPr>
            <a:spLocks noGrp="1"/>
          </p:cNvSpPr>
          <p:nvPr>
            <p:ph type="body" sz="quarter" idx="3"/>
          </p:nvPr>
        </p:nvSpPr>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fontScale="92500" lnSpcReduction="10000"/>
          </a:bodyPr>
          <a:lstStyle/>
          <a:p>
            <a:r>
              <a:rPr lang="en-US" dirty="0"/>
              <a:t>Directs OPEGA to conduct program evaluations</a:t>
            </a:r>
          </a:p>
          <a:p>
            <a:endParaRPr lang="en-US" dirty="0"/>
          </a:p>
          <a:p>
            <a:r>
              <a:rPr lang="en-US" dirty="0"/>
              <a:t>Requests the State Auditor to assist OPEGA, when necessary, or authorizes OPEGA to obtain other audit services</a:t>
            </a:r>
          </a:p>
          <a:p>
            <a:endParaRPr lang="en-US" dirty="0"/>
          </a:p>
          <a:p>
            <a:endParaRPr lang="en-US" dirty="0"/>
          </a:p>
        </p:txBody>
      </p:sp>
      <p:pic>
        <p:nvPicPr>
          <p:cNvPr id="10" name="Picture 9">
            <a:extLst>
              <a:ext uri="{FF2B5EF4-FFF2-40B4-BE49-F238E27FC236}">
                <a16:creationId xmlns:a16="http://schemas.microsoft.com/office/drawing/2014/main" id="{02735595-D472-4626-99E1-4261714E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008" y="180976"/>
            <a:ext cx="5695572" cy="1371600"/>
          </a:xfrm>
          <a:prstGeom prst="rect">
            <a:avLst/>
          </a:prstGeom>
        </p:spPr>
      </p:pic>
    </p:spTree>
    <p:extLst>
      <p:ext uri="{BB962C8B-B14F-4D97-AF65-F5344CB8AC3E}">
        <p14:creationId xmlns:p14="http://schemas.microsoft.com/office/powerpoint/2010/main" val="25825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475894" y="458431"/>
            <a:ext cx="10515600" cy="1325563"/>
          </a:xfrm>
        </p:spPr>
        <p:txBody>
          <a:bodyPr>
            <a:normAutofit/>
          </a:bodyPr>
          <a:lstStyle/>
          <a:p>
            <a:r>
              <a:rPr lang="en-US" sz="7200" b="1" dirty="0">
                <a:solidFill>
                  <a:schemeClr val="accent1">
                    <a:lumMod val="75000"/>
                  </a:schemeClr>
                </a:solidFill>
              </a:rPr>
              <a:t>The GOC (cont’d)  </a:t>
            </a:r>
            <a:endParaRPr lang="en-US" sz="72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p:txBody>
          <a:bodyPr>
            <a:normAutofit/>
          </a:bodyPr>
          <a:lstStyle/>
          <a:p>
            <a:r>
              <a:rPr lang="en-US" sz="1600" b="0" dirty="0"/>
              <a:t>Per 3 M.R.S. </a:t>
            </a:r>
            <a:r>
              <a:rPr lang="en-US" sz="1700" b="0" dirty="0"/>
              <a:t>§ 994:</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p:txBody>
          <a:bodyPr>
            <a:noAutofit/>
          </a:bodyPr>
          <a:lstStyle/>
          <a:p>
            <a:r>
              <a:rPr lang="en-US" dirty="0"/>
              <a:t>Holds public hearings for the purpose of receiving reports from OPEGA and questioning public officials about OPEGA findings and recommendations</a:t>
            </a:r>
          </a:p>
          <a:p>
            <a:endParaRPr lang="en-US" dirty="0"/>
          </a:p>
          <a:p>
            <a:r>
              <a:rPr lang="en-US" dirty="0"/>
              <a:t>Examines witnesses and orders the appearance of any person (including to produce records)</a:t>
            </a:r>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a:bodyPr>
          <a:lstStyle/>
          <a:p>
            <a:r>
              <a:rPr lang="en-US" dirty="0"/>
              <a:t>Administers oaths to GOC witnesses under certain circumstances</a:t>
            </a:r>
          </a:p>
          <a:p>
            <a:endParaRPr lang="en-US" dirty="0"/>
          </a:p>
          <a:p>
            <a:r>
              <a:rPr lang="en-US" dirty="0"/>
              <a:t>Votes, at the GOC’s discretion, to endorse, endorse in part, or to release an OPEGA report without endorsement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8228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p:txBody>
          <a:bodyPr>
            <a:normAutofit fontScale="90000"/>
          </a:bodyPr>
          <a:lstStyle/>
          <a:p>
            <a:r>
              <a:rPr lang="en-US" sz="9600" b="1" dirty="0">
                <a:solidFill>
                  <a:schemeClr val="accent1">
                    <a:lumMod val="75000"/>
                  </a:schemeClr>
                </a:solidFill>
              </a:rPr>
              <a:t>The GOC (cont’d) </a:t>
            </a:r>
            <a:endParaRPr lang="en-US" sz="96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p:txBody>
          <a:bodyPr>
            <a:normAutofit/>
          </a:bodyPr>
          <a:lstStyle/>
          <a:p>
            <a:r>
              <a:rPr lang="en-US" sz="1600" b="0" dirty="0"/>
              <a:t>Per 3 M.R.S. </a:t>
            </a:r>
            <a:r>
              <a:rPr lang="en-US" sz="1700" b="0" dirty="0"/>
              <a:t>§ 994:</a:t>
            </a:r>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p:txBody>
          <a:bodyPr>
            <a:noAutofit/>
          </a:bodyPr>
          <a:lstStyle/>
          <a:p>
            <a:r>
              <a:rPr lang="en-US" dirty="0"/>
              <a:t>Issues subpoenas under certain circumstances</a:t>
            </a:r>
          </a:p>
          <a:p>
            <a:endParaRPr lang="en-US" dirty="0"/>
          </a:p>
          <a:p>
            <a:r>
              <a:rPr lang="en-US" dirty="0"/>
              <a:t>Conducts meetings at such times as </a:t>
            </a:r>
            <a:r>
              <a:rPr lang="en-US"/>
              <a:t>the co-chairs </a:t>
            </a:r>
            <a:r>
              <a:rPr lang="en-US" dirty="0"/>
              <a:t>determine necessary</a:t>
            </a:r>
          </a:p>
          <a:p>
            <a:endParaRPr lang="en-US" dirty="0"/>
          </a:p>
          <a:p>
            <a:r>
              <a:rPr lang="en-US" dirty="0"/>
              <a:t>Adopts GOC rules (including a mission statement)</a:t>
            </a:r>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fontScale="85000" lnSpcReduction="20000"/>
          </a:bodyPr>
          <a:lstStyle/>
          <a:p>
            <a:r>
              <a:rPr lang="en-US" dirty="0"/>
              <a:t>Receives certain information.  Information that is made available to the GOC is governed by statutes for legislative investigating committees, and those regarding public records and proceedings</a:t>
            </a:r>
          </a:p>
          <a:p>
            <a:endParaRPr lang="en-US" dirty="0"/>
          </a:p>
          <a:p>
            <a:r>
              <a:rPr lang="en-US" dirty="0"/>
              <a:t>Establishes a system for immediate review of State agency or entity program or function where suspected of major mismanagement of public funds or functions</a:t>
            </a:r>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61457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E66-BDB7-4009-9D16-5DE3B349EEBA}"/>
              </a:ext>
            </a:extLst>
          </p:cNvPr>
          <p:cNvSpPr>
            <a:spLocks noGrp="1"/>
          </p:cNvSpPr>
          <p:nvPr>
            <p:ph type="title"/>
          </p:nvPr>
        </p:nvSpPr>
        <p:spPr>
          <a:xfrm>
            <a:off x="743273" y="355599"/>
            <a:ext cx="10608939" cy="1325563"/>
          </a:xfrm>
        </p:spPr>
        <p:txBody>
          <a:bodyPr>
            <a:normAutofit fontScale="90000"/>
          </a:bodyPr>
          <a:lstStyle/>
          <a:p>
            <a:br>
              <a:rPr lang="en-US" sz="9600" b="1" dirty="0">
                <a:solidFill>
                  <a:schemeClr val="accent1">
                    <a:lumMod val="75000"/>
                  </a:schemeClr>
                </a:solidFill>
              </a:rPr>
            </a:br>
            <a:br>
              <a:rPr lang="en-US" sz="9600" b="1" dirty="0">
                <a:solidFill>
                  <a:schemeClr val="accent1">
                    <a:lumMod val="75000"/>
                  </a:schemeClr>
                </a:solidFill>
              </a:rPr>
            </a:br>
            <a:r>
              <a:rPr lang="en-US" sz="9600" b="1" dirty="0">
                <a:solidFill>
                  <a:schemeClr val="accent1">
                    <a:lumMod val="75000"/>
                  </a:schemeClr>
                </a:solidFill>
              </a:rPr>
              <a:t>OPEGA is led </a:t>
            </a:r>
            <a:br>
              <a:rPr lang="en-US" sz="9600" b="1" dirty="0">
                <a:solidFill>
                  <a:schemeClr val="accent1">
                    <a:lumMod val="75000"/>
                  </a:schemeClr>
                </a:solidFill>
              </a:rPr>
            </a:br>
            <a:r>
              <a:rPr lang="en-US" sz="9600" b="1" dirty="0">
                <a:solidFill>
                  <a:schemeClr val="accent1">
                    <a:lumMod val="75000"/>
                  </a:schemeClr>
                </a:solidFill>
              </a:rPr>
              <a:t>by a Director       </a:t>
            </a:r>
            <a:endParaRPr lang="en-US" sz="9600" dirty="0"/>
          </a:p>
        </p:txBody>
      </p:sp>
      <p:sp>
        <p:nvSpPr>
          <p:cNvPr id="4" name="Text Placeholder 3">
            <a:extLst>
              <a:ext uri="{FF2B5EF4-FFF2-40B4-BE49-F238E27FC236}">
                <a16:creationId xmlns:a16="http://schemas.microsoft.com/office/drawing/2014/main" id="{36E1AAD4-DAD1-417B-9B22-87CEA36514AD}"/>
              </a:ext>
            </a:extLst>
          </p:cNvPr>
          <p:cNvSpPr>
            <a:spLocks noGrp="1"/>
          </p:cNvSpPr>
          <p:nvPr>
            <p:ph type="body" idx="1"/>
          </p:nvPr>
        </p:nvSpPr>
        <p:spPr>
          <a:xfrm>
            <a:off x="839788" y="1681162"/>
            <a:ext cx="5157787" cy="1453924"/>
          </a:xfrm>
        </p:spPr>
        <p:txBody>
          <a:bodyPr>
            <a:normAutofit/>
          </a:bodyPr>
          <a:lstStyle/>
          <a:p>
            <a:endParaRPr lang="en-US" sz="1600" b="0" dirty="0"/>
          </a:p>
          <a:p>
            <a:endParaRPr lang="en-US" sz="1600" b="0" dirty="0"/>
          </a:p>
          <a:p>
            <a:r>
              <a:rPr lang="en-US" sz="1600" b="0" dirty="0"/>
              <a:t> </a:t>
            </a:r>
          </a:p>
        </p:txBody>
      </p:sp>
      <p:sp>
        <p:nvSpPr>
          <p:cNvPr id="5" name="Content Placeholder 4">
            <a:extLst>
              <a:ext uri="{FF2B5EF4-FFF2-40B4-BE49-F238E27FC236}">
                <a16:creationId xmlns:a16="http://schemas.microsoft.com/office/drawing/2014/main" id="{C5C0E0E5-C722-4051-9F98-D8F583565EA9}"/>
              </a:ext>
            </a:extLst>
          </p:cNvPr>
          <p:cNvSpPr>
            <a:spLocks noGrp="1"/>
          </p:cNvSpPr>
          <p:nvPr>
            <p:ph sz="half" idx="2"/>
          </p:nvPr>
        </p:nvSpPr>
        <p:spPr/>
        <p:txBody>
          <a:bodyPr>
            <a:noAutofit/>
          </a:bodyPr>
          <a:lstStyle/>
          <a:p>
            <a:pPr marL="0" indent="0">
              <a:buNone/>
            </a:pPr>
            <a:endParaRPr lang="en-US" dirty="0"/>
          </a:p>
          <a:p>
            <a:pPr marL="0" indent="0">
              <a:buNone/>
            </a:pPr>
            <a:endParaRPr lang="en-US" dirty="0"/>
          </a:p>
          <a:p>
            <a:pPr marL="0" indent="0">
              <a:buNone/>
            </a:pPr>
            <a:r>
              <a:rPr lang="en-US" sz="1600" dirty="0"/>
              <a:t>Per 3 M.R.S. </a:t>
            </a:r>
            <a:r>
              <a:rPr lang="en-US" sz="1600" b="0" dirty="0"/>
              <a:t>§ 995:</a:t>
            </a:r>
            <a:endParaRPr lang="en-US" sz="1600" dirty="0"/>
          </a:p>
          <a:p>
            <a:r>
              <a:rPr lang="en-US" sz="2400" dirty="0"/>
              <a:t>Appointed by the Legislative Council </a:t>
            </a:r>
          </a:p>
          <a:p>
            <a:endParaRPr lang="en-US" sz="2400" dirty="0"/>
          </a:p>
          <a:p>
            <a:r>
              <a:rPr lang="en-US" sz="2400" dirty="0"/>
              <a:t>Terminated only for cause by an affirmative vote of 8 members of the Legislative Council</a:t>
            </a:r>
          </a:p>
          <a:p>
            <a:endParaRPr lang="en-US" dirty="0"/>
          </a:p>
          <a:p>
            <a:pPr marL="0" indent="0">
              <a:buNone/>
            </a:pPr>
            <a:endParaRPr lang="en-US" dirty="0"/>
          </a:p>
          <a:p>
            <a:endParaRPr lang="en-US" dirty="0"/>
          </a:p>
          <a:p>
            <a:endParaRPr lang="en-US" dirty="0"/>
          </a:p>
          <a:p>
            <a:endParaRPr lang="en-US" dirty="0"/>
          </a:p>
        </p:txBody>
      </p:sp>
      <p:sp>
        <p:nvSpPr>
          <p:cNvPr id="7" name="Content Placeholder 6">
            <a:extLst>
              <a:ext uri="{FF2B5EF4-FFF2-40B4-BE49-F238E27FC236}">
                <a16:creationId xmlns:a16="http://schemas.microsoft.com/office/drawing/2014/main" id="{413C4EEE-91BB-4D2D-9199-7F9ACA35FBE2}"/>
              </a:ext>
            </a:extLst>
          </p:cNvPr>
          <p:cNvSpPr>
            <a:spLocks noGrp="1"/>
          </p:cNvSpPr>
          <p:nvPr>
            <p:ph sz="quarter" idx="4"/>
          </p:nvPr>
        </p:nvSpPr>
        <p:spPr/>
        <p:txBody>
          <a:bodyPr>
            <a:normAutofit fontScale="77500" lnSpcReduction="20000"/>
          </a:bodyPr>
          <a:lstStyle/>
          <a:p>
            <a:endParaRPr lang="en-US" dirty="0"/>
          </a:p>
          <a:p>
            <a:endParaRPr lang="en-US" dirty="0"/>
          </a:p>
          <a:p>
            <a:endParaRPr lang="en-US" dirty="0"/>
          </a:p>
          <a:p>
            <a:endParaRPr lang="en-US" dirty="0"/>
          </a:p>
          <a:p>
            <a:r>
              <a:rPr lang="en-US" dirty="0"/>
              <a:t>Supervises staff in accordance with GOC and Legislative Council policies.  OPEGA employees, including the Director, </a:t>
            </a:r>
            <a:r>
              <a:rPr lang="en-US" i="1" dirty="0"/>
              <a:t>must</a:t>
            </a:r>
            <a:r>
              <a:rPr lang="en-US" dirty="0"/>
              <a:t> be non-partisan.</a:t>
            </a:r>
          </a:p>
          <a:p>
            <a:endParaRPr lang="en-US" dirty="0"/>
          </a:p>
          <a:p>
            <a:r>
              <a:rPr lang="en-US" dirty="0"/>
              <a:t>Prepares and presents a biennial budget, and an Annual Workplan, for GOC approval</a:t>
            </a:r>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CCE05252-7AFA-4899-831A-5CDBFC2BA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43" y="411480"/>
            <a:ext cx="4023360" cy="3017520"/>
          </a:xfrm>
          <a:prstGeom prst="rect">
            <a:avLst/>
          </a:prstGeom>
        </p:spPr>
      </p:pic>
    </p:spTree>
    <p:extLst>
      <p:ext uri="{BB962C8B-B14F-4D97-AF65-F5344CB8AC3E}">
        <p14:creationId xmlns:p14="http://schemas.microsoft.com/office/powerpoint/2010/main" val="265226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1366</Words>
  <Application>Microsoft Office PowerPoint</Application>
  <PresentationFormat>Widescreen</PresentationFormat>
  <Paragraphs>251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131st Maine Legislature</vt:lpstr>
      <vt:lpstr>  Chairs, Leads, and Other Distinguished Members Of the 131st GOC</vt:lpstr>
      <vt:lpstr>PowerPoint Presentation</vt:lpstr>
      <vt:lpstr>PowerPoint Presentation</vt:lpstr>
      <vt:lpstr>                      “OPEGA”</vt:lpstr>
      <vt:lpstr>“The GOC” </vt:lpstr>
      <vt:lpstr>The GOC (cont’d)  </vt:lpstr>
      <vt:lpstr>The GOC (cont’d) </vt:lpstr>
      <vt:lpstr>  OPEGA is led  by a Director       </vt:lpstr>
      <vt:lpstr> OPEGA  Program  Evaluations</vt:lpstr>
      <vt:lpstr> OPEGA Program Evaluations (cont.)</vt:lpstr>
      <vt:lpstr> Mandated Schedules of “Tax Expenditure” Reviews </vt:lpstr>
      <vt:lpstr> Information Available to OPEGA </vt:lpstr>
      <vt:lpstr>Examples of Past OPEGA Review Topics</vt:lpstr>
      <vt:lpstr>Thank you for the opportunity to be of assistance.  We welcome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Schleck, Peter</dc:creator>
  <cp:lastModifiedBy>Schleck, Peter</cp:lastModifiedBy>
  <cp:revision>117</cp:revision>
  <dcterms:created xsi:type="dcterms:W3CDTF">2022-12-12T17:38:38Z</dcterms:created>
  <dcterms:modified xsi:type="dcterms:W3CDTF">2023-01-09T18:16:38Z</dcterms:modified>
</cp:coreProperties>
</file>